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6"/>
  </p:notesMasterIdLst>
  <p:handoutMasterIdLst>
    <p:handoutMasterId r:id="rId27"/>
  </p:handoutMasterIdLst>
  <p:sldIdLst>
    <p:sldId id="1769" r:id="rId8"/>
    <p:sldId id="2076136825" r:id="rId9"/>
    <p:sldId id="1880" r:id="rId10"/>
    <p:sldId id="1748" r:id="rId11"/>
    <p:sldId id="1749" r:id="rId12"/>
    <p:sldId id="1750" r:id="rId13"/>
    <p:sldId id="1751" r:id="rId14"/>
    <p:sldId id="1752" r:id="rId15"/>
    <p:sldId id="1753" r:id="rId16"/>
    <p:sldId id="1754" r:id="rId17"/>
    <p:sldId id="271" r:id="rId18"/>
    <p:sldId id="261" r:id="rId19"/>
    <p:sldId id="1755" r:id="rId20"/>
    <p:sldId id="1756" r:id="rId21"/>
    <p:sldId id="1757" r:id="rId22"/>
    <p:sldId id="1758" r:id="rId23"/>
    <p:sldId id="1759" r:id="rId24"/>
    <p:sldId id="1762" r:id="rId25"/>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ection>
        <p14:section name="Module 1" id="{AC271129-6639-4824-B216-384D98E6ED95}">
          <p14:sldIdLst>
            <p14:sldId id="1769"/>
            <p14:sldId id="2076136825"/>
            <p14:sldId id="1880"/>
            <p14:sldId id="1748"/>
            <p14:sldId id="1749"/>
            <p14:sldId id="1750"/>
            <p14:sldId id="1751"/>
            <p14:sldId id="1752"/>
            <p14:sldId id="1753"/>
            <p14:sldId id="1754"/>
            <p14:sldId id="271"/>
            <p14:sldId id="261"/>
            <p14:sldId id="1755"/>
            <p14:sldId id="1756"/>
            <p14:sldId id="1757"/>
            <p14:sldId id="1758"/>
            <p14:sldId id="1759"/>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B410F-7ADF-43EA-9246-520F293EB5C1}" v="115" dt="2021-02-08T22:36:36.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66" d="100"/>
          <a:sy n="66" d="100"/>
        </p:scale>
        <p:origin x="38"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1/18/2022 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1/18/2022 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12</a:t>
            </a:fld>
            <a:endParaRPr lang="en-GB"/>
          </a:p>
        </p:txBody>
      </p:sp>
    </p:spTree>
    <p:extLst>
      <p:ext uri="{BB962C8B-B14F-4D97-AF65-F5344CB8AC3E}">
        <p14:creationId xmlns:p14="http://schemas.microsoft.com/office/powerpoint/2010/main" val="23899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9B5A1-7AE5-4928-B84C-51BAD69DB105}" type="slidenum">
              <a:rPr lang="en-IN" smtClean="0"/>
              <a:t>2</a:t>
            </a:fld>
            <a:endParaRPr lang="en-IN"/>
          </a:p>
        </p:txBody>
      </p:sp>
    </p:spTree>
    <p:extLst>
      <p:ext uri="{BB962C8B-B14F-4D97-AF65-F5344CB8AC3E}">
        <p14:creationId xmlns:p14="http://schemas.microsoft.com/office/powerpoint/2010/main" val="6480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18/01/2022</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79885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18-01-2022</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18102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5.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39.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18" Type="http://schemas.openxmlformats.org/officeDocument/2006/relationships/hyperlink" Target="http://www.jenkinsblogs.com/" TargetMode="External"/><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2.xml"/><Relationship Id="rId16" Type="http://schemas.openxmlformats.org/officeDocument/2006/relationships/hyperlink" Target="mailto:jenkinsns@gmail.com" TargetMode="External"/><Relationship Id="rId20" Type="http://schemas.openxmlformats.org/officeDocument/2006/relationships/hyperlink" Target="https://www.youtube.com/user/jenkinsns" TargetMode="External"/><Relationship Id="rId1" Type="http://schemas.openxmlformats.org/officeDocument/2006/relationships/slideLayout" Target="../slideLayouts/slideLayout3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0.png"/><Relationship Id="rId19" Type="http://schemas.openxmlformats.org/officeDocument/2006/relationships/image" Target="../media/image66.jp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hyperlink" Target="https://www.linkedin.com/in/jenkins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37277" y="2582862"/>
            <a:ext cx="5537797" cy="1329381"/>
          </a:xfrm>
        </p:spPr>
        <p:txBody>
          <a:bodyPr/>
          <a:lstStyle/>
          <a:p>
            <a:r>
              <a:rPr lang="en-US" dirty="0"/>
              <a:t>Power BI</a:t>
            </a:r>
          </a:p>
        </p:txBody>
      </p:sp>
    </p:spTree>
    <p:extLst>
      <p:ext uri="{BB962C8B-B14F-4D97-AF65-F5344CB8AC3E}">
        <p14:creationId xmlns:p14="http://schemas.microsoft.com/office/powerpoint/2010/main" val="10314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Tasks of a Data Analyst</a:t>
            </a:r>
          </a:p>
        </p:txBody>
      </p:sp>
      <p:pic>
        <p:nvPicPr>
          <p:cNvPr id="4" name="Picture 3" descr="An image showing the different tasks of a data analyst, including prepare, model, visualize, analyze, and manage.">
            <a:extLst>
              <a:ext uri="{FF2B5EF4-FFF2-40B4-BE49-F238E27FC236}">
                <a16:creationId xmlns:a16="http://schemas.microsoft.com/office/drawing/2014/main" id="{5CBC8257-CC42-4F20-B84E-AAD67BFB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54" y="1544382"/>
            <a:ext cx="9888330" cy="4582164"/>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014B5-7001-4A56-A7B7-A40A5341BDEE}"/>
              </a:ext>
            </a:extLst>
          </p:cNvPr>
          <p:cNvSpPr>
            <a:spLocks noGrp="1"/>
          </p:cNvSpPr>
          <p:nvPr>
            <p:ph type="title"/>
          </p:nvPr>
        </p:nvSpPr>
        <p:spPr/>
        <p:txBody>
          <a:bodyPr/>
          <a:lstStyle/>
          <a:p>
            <a:r>
              <a:rPr lang="en-IN" dirty="0"/>
              <a:t>PBI Architecture</a:t>
            </a:r>
          </a:p>
        </p:txBody>
      </p:sp>
      <p:pic>
        <p:nvPicPr>
          <p:cNvPr id="6" name="Picture 5" descr="A picture containing text, screenshot&#10;&#10;Description automatically generated">
            <a:extLst>
              <a:ext uri="{FF2B5EF4-FFF2-40B4-BE49-F238E27FC236}">
                <a16:creationId xmlns:a16="http://schemas.microsoft.com/office/drawing/2014/main" id="{06EAAF18-ABCB-43B0-A17F-9355EA57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85" y="1724345"/>
            <a:ext cx="10059105" cy="4709137"/>
          </a:xfrm>
          <a:prstGeom prst="rect">
            <a:avLst/>
          </a:prstGeom>
        </p:spPr>
      </p:pic>
    </p:spTree>
    <p:extLst>
      <p:ext uri="{BB962C8B-B14F-4D97-AF65-F5344CB8AC3E}">
        <p14:creationId xmlns:p14="http://schemas.microsoft.com/office/powerpoint/2010/main" val="135878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1377" y="366263"/>
            <a:ext cx="5818662" cy="433127"/>
          </a:xfrm>
          <a:prstGeom prst="rect">
            <a:avLst/>
          </a:prstGeom>
          <a:blipFill>
            <a:blip r:embed="rId3" cstate="print"/>
            <a:stretch>
              <a:fillRect/>
            </a:stretch>
          </a:blipFill>
        </p:spPr>
        <p:txBody>
          <a:bodyPr wrap="square" lIns="0" tIns="0" rIns="0" bIns="0" rtlCol="0"/>
          <a:lstStyle/>
          <a:p>
            <a:endParaRPr sz="1799" dirty="0"/>
          </a:p>
        </p:txBody>
      </p:sp>
      <p:sp>
        <p:nvSpPr>
          <p:cNvPr id="24" name="object 24"/>
          <p:cNvSpPr/>
          <p:nvPr/>
        </p:nvSpPr>
        <p:spPr>
          <a:xfrm>
            <a:off x="961046" y="2882099"/>
            <a:ext cx="642963" cy="429700"/>
          </a:xfrm>
          <a:custGeom>
            <a:avLst/>
            <a:gdLst/>
            <a:ahLst/>
            <a:cxnLst/>
            <a:rect l="l" t="t" r="r" b="b"/>
            <a:pathLst>
              <a:path w="643255" h="429895">
                <a:moveTo>
                  <a:pt x="557403" y="300863"/>
                </a:moveTo>
                <a:lnTo>
                  <a:pt x="284728" y="300863"/>
                </a:lnTo>
                <a:lnTo>
                  <a:pt x="144706" y="300863"/>
                </a:lnTo>
                <a:lnTo>
                  <a:pt x="93119" y="300863"/>
                </a:lnTo>
                <a:lnTo>
                  <a:pt x="85750" y="300863"/>
                </a:lnTo>
                <a:lnTo>
                  <a:pt x="85750" y="126926"/>
                </a:lnTo>
                <a:lnTo>
                  <a:pt x="85750" y="37607"/>
                </a:lnTo>
                <a:lnTo>
                  <a:pt x="85750" y="4700"/>
                </a:lnTo>
                <a:lnTo>
                  <a:pt x="85750" y="0"/>
                </a:lnTo>
                <a:lnTo>
                  <a:pt x="358424" y="0"/>
                </a:lnTo>
                <a:lnTo>
                  <a:pt x="498446" y="0"/>
                </a:lnTo>
                <a:lnTo>
                  <a:pt x="550033" y="0"/>
                </a:lnTo>
                <a:lnTo>
                  <a:pt x="557403" y="0"/>
                </a:lnTo>
                <a:lnTo>
                  <a:pt x="557403" y="300863"/>
                </a:lnTo>
                <a:close/>
              </a:path>
              <a:path w="643255" h="429895">
                <a:moveTo>
                  <a:pt x="0" y="408304"/>
                </a:moveTo>
                <a:lnTo>
                  <a:pt x="1685" y="416641"/>
                </a:lnTo>
                <a:lnTo>
                  <a:pt x="6280" y="423465"/>
                </a:lnTo>
                <a:lnTo>
                  <a:pt x="13094" y="428075"/>
                </a:lnTo>
                <a:lnTo>
                  <a:pt x="21437" y="429767"/>
                </a:lnTo>
                <a:lnTo>
                  <a:pt x="368444" y="429767"/>
                </a:lnTo>
                <a:lnTo>
                  <a:pt x="546636" y="429767"/>
                </a:lnTo>
                <a:lnTo>
                  <a:pt x="612286" y="429767"/>
                </a:lnTo>
                <a:lnTo>
                  <a:pt x="621665" y="429767"/>
                </a:lnTo>
                <a:lnTo>
                  <a:pt x="630001" y="428075"/>
                </a:lnTo>
                <a:lnTo>
                  <a:pt x="636825" y="423465"/>
                </a:lnTo>
                <a:lnTo>
                  <a:pt x="641435" y="416641"/>
                </a:lnTo>
                <a:lnTo>
                  <a:pt x="643128" y="408304"/>
                </a:lnTo>
                <a:lnTo>
                  <a:pt x="642389" y="399101"/>
                </a:lnTo>
                <a:lnTo>
                  <a:pt x="640270" y="390493"/>
                </a:lnTo>
                <a:lnTo>
                  <a:pt x="636912" y="382694"/>
                </a:lnTo>
                <a:lnTo>
                  <a:pt x="632460" y="375919"/>
                </a:lnTo>
                <a:lnTo>
                  <a:pt x="589067" y="332527"/>
                </a:lnTo>
                <a:lnTo>
                  <a:pt x="566785" y="310245"/>
                </a:lnTo>
                <a:lnTo>
                  <a:pt x="558575" y="302035"/>
                </a:lnTo>
                <a:lnTo>
                  <a:pt x="557403" y="300863"/>
                </a:lnTo>
                <a:lnTo>
                  <a:pt x="284728" y="300863"/>
                </a:lnTo>
                <a:lnTo>
                  <a:pt x="144706" y="300863"/>
                </a:lnTo>
                <a:lnTo>
                  <a:pt x="93119" y="300863"/>
                </a:lnTo>
                <a:lnTo>
                  <a:pt x="85750" y="300863"/>
                </a:lnTo>
                <a:lnTo>
                  <a:pt x="42424" y="344255"/>
                </a:lnTo>
                <a:lnTo>
                  <a:pt x="20175" y="366537"/>
                </a:lnTo>
                <a:lnTo>
                  <a:pt x="11978" y="374747"/>
                </a:lnTo>
                <a:lnTo>
                  <a:pt x="10807" y="375919"/>
                </a:lnTo>
                <a:lnTo>
                  <a:pt x="6295" y="382694"/>
                </a:lnTo>
                <a:lnTo>
                  <a:pt x="2894" y="390493"/>
                </a:lnTo>
                <a:lnTo>
                  <a:pt x="747" y="399101"/>
                </a:lnTo>
                <a:lnTo>
                  <a:pt x="0" y="408304"/>
                </a:lnTo>
                <a:close/>
              </a:path>
            </a:pathLst>
          </a:custGeom>
          <a:ln w="15240">
            <a:solidFill>
              <a:srgbClr val="353535"/>
            </a:solidFill>
          </a:ln>
        </p:spPr>
        <p:txBody>
          <a:bodyPr wrap="square" lIns="0" tIns="0" rIns="0" bIns="0" rtlCol="0"/>
          <a:lstStyle/>
          <a:p>
            <a:endParaRPr sz="3264"/>
          </a:p>
        </p:txBody>
      </p:sp>
      <p:sp>
        <p:nvSpPr>
          <p:cNvPr id="25" name="object 25"/>
          <p:cNvSpPr/>
          <p:nvPr/>
        </p:nvSpPr>
        <p:spPr>
          <a:xfrm>
            <a:off x="3338930" y="2871435"/>
            <a:ext cx="780061" cy="451279"/>
          </a:xfrm>
          <a:custGeom>
            <a:avLst/>
            <a:gdLst/>
            <a:ahLst/>
            <a:cxnLst/>
            <a:rect l="l" t="t" r="r" b="b"/>
            <a:pathLst>
              <a:path w="780414" h="451485">
                <a:moveTo>
                  <a:pt x="308483" y="408305"/>
                </a:moveTo>
                <a:lnTo>
                  <a:pt x="193504" y="408305"/>
                </a:lnTo>
                <a:lnTo>
                  <a:pt x="134461" y="408305"/>
                </a:lnTo>
                <a:lnTo>
                  <a:pt x="112708" y="408305"/>
                </a:lnTo>
                <a:lnTo>
                  <a:pt x="109600" y="408305"/>
                </a:lnTo>
                <a:lnTo>
                  <a:pt x="66972" y="399593"/>
                </a:lnTo>
                <a:lnTo>
                  <a:pt x="32131" y="375856"/>
                </a:lnTo>
                <a:lnTo>
                  <a:pt x="8624" y="340689"/>
                </a:lnTo>
                <a:lnTo>
                  <a:pt x="0" y="297688"/>
                </a:lnTo>
                <a:lnTo>
                  <a:pt x="8624" y="255117"/>
                </a:lnTo>
                <a:lnTo>
                  <a:pt x="32130" y="220773"/>
                </a:lnTo>
                <a:lnTo>
                  <a:pt x="66972" y="197836"/>
                </a:lnTo>
                <a:lnTo>
                  <a:pt x="109600" y="189484"/>
                </a:lnTo>
                <a:lnTo>
                  <a:pt x="116204" y="189484"/>
                </a:lnTo>
                <a:lnTo>
                  <a:pt x="125222" y="189484"/>
                </a:lnTo>
                <a:lnTo>
                  <a:pt x="131952" y="191770"/>
                </a:lnTo>
                <a:lnTo>
                  <a:pt x="138737" y="147756"/>
                </a:lnTo>
                <a:lnTo>
                  <a:pt x="154553" y="107376"/>
                </a:lnTo>
                <a:lnTo>
                  <a:pt x="178306" y="71771"/>
                </a:lnTo>
                <a:lnTo>
                  <a:pt x="208903" y="42087"/>
                </a:lnTo>
                <a:lnTo>
                  <a:pt x="245253" y="19468"/>
                </a:lnTo>
                <a:lnTo>
                  <a:pt x="286261" y="5057"/>
                </a:lnTo>
                <a:lnTo>
                  <a:pt x="330835" y="0"/>
                </a:lnTo>
                <a:lnTo>
                  <a:pt x="375363" y="5252"/>
                </a:lnTo>
                <a:lnTo>
                  <a:pt x="416470" y="20216"/>
                </a:lnTo>
                <a:lnTo>
                  <a:pt x="452977" y="43703"/>
                </a:lnTo>
                <a:lnTo>
                  <a:pt x="483705" y="74525"/>
                </a:lnTo>
                <a:lnTo>
                  <a:pt x="507476" y="111492"/>
                </a:lnTo>
                <a:lnTo>
                  <a:pt x="523113" y="153416"/>
                </a:lnTo>
                <a:lnTo>
                  <a:pt x="545274" y="133637"/>
                </a:lnTo>
                <a:lnTo>
                  <a:pt x="570960" y="118729"/>
                </a:lnTo>
                <a:lnTo>
                  <a:pt x="599551" y="109321"/>
                </a:lnTo>
                <a:lnTo>
                  <a:pt x="630427" y="106045"/>
                </a:lnTo>
                <a:lnTo>
                  <a:pt x="677810" y="113752"/>
                </a:lnTo>
                <a:lnTo>
                  <a:pt x="718950" y="135212"/>
                </a:lnTo>
                <a:lnTo>
                  <a:pt x="751384" y="167931"/>
                </a:lnTo>
                <a:lnTo>
                  <a:pt x="772651" y="209416"/>
                </a:lnTo>
                <a:lnTo>
                  <a:pt x="780288" y="257175"/>
                </a:lnTo>
                <a:lnTo>
                  <a:pt x="772651" y="304695"/>
                </a:lnTo>
                <a:lnTo>
                  <a:pt x="751384" y="345613"/>
                </a:lnTo>
                <a:lnTo>
                  <a:pt x="718950" y="377656"/>
                </a:lnTo>
                <a:lnTo>
                  <a:pt x="677810" y="398549"/>
                </a:lnTo>
                <a:lnTo>
                  <a:pt x="630427" y="406019"/>
                </a:lnTo>
                <a:lnTo>
                  <a:pt x="532262" y="406019"/>
                </a:lnTo>
                <a:lnTo>
                  <a:pt x="481853" y="406019"/>
                </a:lnTo>
                <a:lnTo>
                  <a:pt x="463282" y="406019"/>
                </a:lnTo>
                <a:lnTo>
                  <a:pt x="460628" y="406019"/>
                </a:lnTo>
              </a:path>
              <a:path w="780414" h="451485">
                <a:moveTo>
                  <a:pt x="266064" y="451104"/>
                </a:moveTo>
                <a:lnTo>
                  <a:pt x="290587" y="426360"/>
                </a:lnTo>
                <a:lnTo>
                  <a:pt x="303180" y="413654"/>
                </a:lnTo>
                <a:lnTo>
                  <a:pt x="307820" y="408973"/>
                </a:lnTo>
                <a:lnTo>
                  <a:pt x="308483" y="408305"/>
                </a:lnTo>
                <a:lnTo>
                  <a:pt x="283960" y="382166"/>
                </a:lnTo>
                <a:lnTo>
                  <a:pt x="271367" y="368744"/>
                </a:lnTo>
                <a:lnTo>
                  <a:pt x="266727" y="363799"/>
                </a:lnTo>
                <a:lnTo>
                  <a:pt x="266064" y="363093"/>
                </a:lnTo>
              </a:path>
              <a:path w="780414" h="451485">
                <a:moveTo>
                  <a:pt x="503047" y="363093"/>
                </a:moveTo>
                <a:lnTo>
                  <a:pt x="478524" y="387909"/>
                </a:lnTo>
                <a:lnTo>
                  <a:pt x="465931" y="400653"/>
                </a:lnTo>
                <a:lnTo>
                  <a:pt x="461291" y="405348"/>
                </a:lnTo>
                <a:lnTo>
                  <a:pt x="460628" y="406019"/>
                </a:lnTo>
                <a:lnTo>
                  <a:pt x="485151" y="432083"/>
                </a:lnTo>
                <a:lnTo>
                  <a:pt x="497744" y="445468"/>
                </a:lnTo>
                <a:lnTo>
                  <a:pt x="502384" y="450399"/>
                </a:lnTo>
                <a:lnTo>
                  <a:pt x="503047" y="451104"/>
                </a:lnTo>
              </a:path>
            </a:pathLst>
          </a:custGeom>
          <a:ln w="15240">
            <a:solidFill>
              <a:srgbClr val="353535"/>
            </a:solidFill>
          </a:ln>
        </p:spPr>
        <p:txBody>
          <a:bodyPr wrap="square" lIns="0" tIns="0" rIns="0" bIns="0" rtlCol="0"/>
          <a:lstStyle/>
          <a:p>
            <a:endParaRPr sz="3264"/>
          </a:p>
        </p:txBody>
      </p:sp>
      <p:sp>
        <p:nvSpPr>
          <p:cNvPr id="26" name="object 26"/>
          <p:cNvSpPr/>
          <p:nvPr/>
        </p:nvSpPr>
        <p:spPr>
          <a:xfrm>
            <a:off x="284696" y="4245460"/>
            <a:ext cx="2099627" cy="0"/>
          </a:xfrm>
          <a:custGeom>
            <a:avLst/>
            <a:gdLst/>
            <a:ahLst/>
            <a:cxnLst/>
            <a:rect l="l" t="t" r="r" b="b"/>
            <a:pathLst>
              <a:path w="2100580">
                <a:moveTo>
                  <a:pt x="0" y="0"/>
                </a:moveTo>
                <a:lnTo>
                  <a:pt x="2100326" y="0"/>
                </a:lnTo>
              </a:path>
            </a:pathLst>
          </a:custGeom>
          <a:ln w="15240">
            <a:solidFill>
              <a:srgbClr val="353535"/>
            </a:solidFill>
          </a:ln>
        </p:spPr>
        <p:txBody>
          <a:bodyPr wrap="square" lIns="0" tIns="0" rIns="0" bIns="0" rtlCol="0"/>
          <a:lstStyle/>
          <a:p>
            <a:endParaRPr sz="3264"/>
          </a:p>
        </p:txBody>
      </p:sp>
      <p:sp>
        <p:nvSpPr>
          <p:cNvPr id="30" name="object 30"/>
          <p:cNvSpPr/>
          <p:nvPr/>
        </p:nvSpPr>
        <p:spPr>
          <a:xfrm>
            <a:off x="5920937" y="2758711"/>
            <a:ext cx="345918" cy="563624"/>
          </a:xfrm>
          <a:custGeom>
            <a:avLst/>
            <a:gdLst/>
            <a:ahLst/>
            <a:cxnLst/>
            <a:rect l="l" t="t" r="r" b="b"/>
            <a:pathLst>
              <a:path w="346075" h="563879">
                <a:moveTo>
                  <a:pt x="0" y="0"/>
                </a:moveTo>
                <a:lnTo>
                  <a:pt x="345948" y="0"/>
                </a:lnTo>
                <a:lnTo>
                  <a:pt x="345948" y="563880"/>
                </a:lnTo>
                <a:lnTo>
                  <a:pt x="216408" y="563880"/>
                </a:lnTo>
                <a:lnTo>
                  <a:pt x="216408" y="390398"/>
                </a:lnTo>
                <a:lnTo>
                  <a:pt x="129794" y="390398"/>
                </a:lnTo>
                <a:lnTo>
                  <a:pt x="129794" y="563880"/>
                </a:lnTo>
                <a:lnTo>
                  <a:pt x="0" y="563880"/>
                </a:lnTo>
                <a:lnTo>
                  <a:pt x="0" y="0"/>
                </a:lnTo>
              </a:path>
              <a:path w="346075" h="563879">
                <a:moveTo>
                  <a:pt x="86487" y="65024"/>
                </a:moveTo>
                <a:lnTo>
                  <a:pt x="86487" y="151892"/>
                </a:lnTo>
              </a:path>
              <a:path w="346075" h="563879">
                <a:moveTo>
                  <a:pt x="173100" y="65024"/>
                </a:moveTo>
                <a:lnTo>
                  <a:pt x="173100" y="151892"/>
                </a:lnTo>
              </a:path>
              <a:path w="346075" h="563879">
                <a:moveTo>
                  <a:pt x="259587" y="65024"/>
                </a:moveTo>
                <a:lnTo>
                  <a:pt x="259587" y="151892"/>
                </a:lnTo>
              </a:path>
              <a:path w="346075" h="563879">
                <a:moveTo>
                  <a:pt x="86487" y="195199"/>
                </a:moveTo>
                <a:lnTo>
                  <a:pt x="86487" y="282067"/>
                </a:lnTo>
              </a:path>
              <a:path w="346075" h="563879">
                <a:moveTo>
                  <a:pt x="173100" y="195199"/>
                </a:moveTo>
                <a:lnTo>
                  <a:pt x="173100" y="282067"/>
                </a:lnTo>
              </a:path>
              <a:path w="346075" h="563879">
                <a:moveTo>
                  <a:pt x="259587" y="195199"/>
                </a:moveTo>
                <a:lnTo>
                  <a:pt x="259587" y="282067"/>
                </a:lnTo>
              </a:path>
            </a:pathLst>
          </a:custGeom>
          <a:ln w="15240">
            <a:solidFill>
              <a:srgbClr val="353535"/>
            </a:solidFill>
          </a:ln>
        </p:spPr>
        <p:txBody>
          <a:bodyPr wrap="square" lIns="0" tIns="0" rIns="0" bIns="0" rtlCol="0"/>
          <a:lstStyle/>
          <a:p>
            <a:endParaRPr sz="3264"/>
          </a:p>
        </p:txBody>
      </p:sp>
      <p:sp>
        <p:nvSpPr>
          <p:cNvPr id="31" name="object 31"/>
          <p:cNvSpPr/>
          <p:nvPr/>
        </p:nvSpPr>
        <p:spPr>
          <a:xfrm>
            <a:off x="2728083" y="4245460"/>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2" name="object 32"/>
          <p:cNvSpPr/>
          <p:nvPr/>
        </p:nvSpPr>
        <p:spPr>
          <a:xfrm>
            <a:off x="5171471" y="4246983"/>
            <a:ext cx="2099627" cy="0"/>
          </a:xfrm>
          <a:custGeom>
            <a:avLst/>
            <a:gdLst/>
            <a:ahLst/>
            <a:cxnLst/>
            <a:rect l="l" t="t" r="r" b="b"/>
            <a:pathLst>
              <a:path w="2100579">
                <a:moveTo>
                  <a:pt x="0" y="0"/>
                </a:moveTo>
                <a:lnTo>
                  <a:pt x="2100325" y="0"/>
                </a:lnTo>
              </a:path>
            </a:pathLst>
          </a:custGeom>
          <a:ln w="15240">
            <a:solidFill>
              <a:srgbClr val="353535"/>
            </a:solidFill>
          </a:ln>
        </p:spPr>
        <p:txBody>
          <a:bodyPr wrap="square" lIns="0" tIns="0" rIns="0" bIns="0" rtlCol="0"/>
          <a:lstStyle/>
          <a:p>
            <a:endParaRPr sz="3264"/>
          </a:p>
        </p:txBody>
      </p:sp>
      <p:sp>
        <p:nvSpPr>
          <p:cNvPr id="33" name="object 33"/>
          <p:cNvSpPr/>
          <p:nvPr/>
        </p:nvSpPr>
        <p:spPr>
          <a:xfrm>
            <a:off x="7736499"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4" name="object 34"/>
          <p:cNvSpPr/>
          <p:nvPr/>
        </p:nvSpPr>
        <p:spPr>
          <a:xfrm>
            <a:off x="10058244"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6" name="object 36"/>
          <p:cNvSpPr/>
          <p:nvPr/>
        </p:nvSpPr>
        <p:spPr>
          <a:xfrm>
            <a:off x="8472258" y="2801363"/>
            <a:ext cx="656926" cy="510309"/>
          </a:xfrm>
          <a:custGeom>
            <a:avLst/>
            <a:gdLst/>
            <a:ahLst/>
            <a:cxnLst/>
            <a:rect l="l" t="t" r="r" b="b"/>
            <a:pathLst>
              <a:path w="657225" h="510539">
                <a:moveTo>
                  <a:pt x="216407" y="510539"/>
                </a:moveTo>
                <a:lnTo>
                  <a:pt x="510539" y="510539"/>
                </a:lnTo>
                <a:lnTo>
                  <a:pt x="510539" y="0"/>
                </a:lnTo>
                <a:lnTo>
                  <a:pt x="216407" y="0"/>
                </a:lnTo>
                <a:lnTo>
                  <a:pt x="216407" y="510539"/>
                </a:lnTo>
                <a:close/>
              </a:path>
              <a:path w="657225" h="510539">
                <a:moveTo>
                  <a:pt x="163068" y="510539"/>
                </a:moveTo>
                <a:lnTo>
                  <a:pt x="0" y="510539"/>
                </a:lnTo>
                <a:lnTo>
                  <a:pt x="0" y="129539"/>
                </a:lnTo>
                <a:lnTo>
                  <a:pt x="163068" y="129539"/>
                </a:lnTo>
              </a:path>
              <a:path w="657225" h="510539">
                <a:moveTo>
                  <a:pt x="565403" y="510539"/>
                </a:moveTo>
                <a:lnTo>
                  <a:pt x="656844" y="510539"/>
                </a:lnTo>
                <a:lnTo>
                  <a:pt x="656844" y="265175"/>
                </a:lnTo>
                <a:lnTo>
                  <a:pt x="565403" y="265175"/>
                </a:lnTo>
              </a:path>
            </a:pathLst>
          </a:custGeom>
          <a:ln w="15240">
            <a:solidFill>
              <a:srgbClr val="353535"/>
            </a:solidFill>
          </a:ln>
        </p:spPr>
        <p:txBody>
          <a:bodyPr wrap="square" lIns="0" tIns="0" rIns="0" bIns="0" rtlCol="0"/>
          <a:lstStyle/>
          <a:p>
            <a:endParaRPr sz="3264"/>
          </a:p>
        </p:txBody>
      </p:sp>
      <p:sp>
        <p:nvSpPr>
          <p:cNvPr id="37" name="object 37"/>
          <p:cNvSpPr/>
          <p:nvPr/>
        </p:nvSpPr>
        <p:spPr>
          <a:xfrm>
            <a:off x="8793676" y="3209611"/>
            <a:ext cx="85305" cy="109678"/>
          </a:xfrm>
          <a:prstGeom prst="rect">
            <a:avLst/>
          </a:prstGeom>
          <a:blipFill>
            <a:blip r:embed="rId4" cstate="print"/>
            <a:stretch>
              <a:fillRect/>
            </a:stretch>
          </a:blipFill>
        </p:spPr>
        <p:txBody>
          <a:bodyPr wrap="square" lIns="0" tIns="0" rIns="0" bIns="0" rtlCol="0"/>
          <a:lstStyle/>
          <a:p>
            <a:endParaRPr sz="3264"/>
          </a:p>
        </p:txBody>
      </p:sp>
      <p:sp>
        <p:nvSpPr>
          <p:cNvPr id="38" name="object 38"/>
          <p:cNvSpPr/>
          <p:nvPr/>
        </p:nvSpPr>
        <p:spPr>
          <a:xfrm>
            <a:off x="8743407" y="2748048"/>
            <a:ext cx="83782" cy="53316"/>
          </a:xfrm>
          <a:custGeom>
            <a:avLst/>
            <a:gdLst/>
            <a:ahLst/>
            <a:cxnLst/>
            <a:rect l="l" t="t" r="r" b="b"/>
            <a:pathLst>
              <a:path w="83820" h="53339">
                <a:moveTo>
                  <a:pt x="0" y="53339"/>
                </a:moveTo>
                <a:lnTo>
                  <a:pt x="83820" y="53339"/>
                </a:lnTo>
                <a:lnTo>
                  <a:pt x="83820" y="0"/>
                </a:lnTo>
                <a:lnTo>
                  <a:pt x="0" y="0"/>
                </a:lnTo>
                <a:lnTo>
                  <a:pt x="0" y="53339"/>
                </a:lnTo>
                <a:close/>
              </a:path>
            </a:pathLst>
          </a:custGeom>
          <a:ln w="15240">
            <a:solidFill>
              <a:srgbClr val="353535"/>
            </a:solidFill>
          </a:ln>
        </p:spPr>
        <p:txBody>
          <a:bodyPr wrap="square" lIns="0" tIns="0" rIns="0" bIns="0" rtlCol="0"/>
          <a:lstStyle/>
          <a:p>
            <a:endParaRPr sz="3264"/>
          </a:p>
        </p:txBody>
      </p:sp>
      <p:sp>
        <p:nvSpPr>
          <p:cNvPr id="39" name="object 39"/>
          <p:cNvSpPr/>
          <p:nvPr/>
        </p:nvSpPr>
        <p:spPr>
          <a:xfrm>
            <a:off x="8906401"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0" name="object 40"/>
          <p:cNvSpPr/>
          <p:nvPr/>
        </p:nvSpPr>
        <p:spPr>
          <a:xfrm>
            <a:off x="8906401"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1" name="object 41"/>
          <p:cNvSpPr/>
          <p:nvPr/>
        </p:nvSpPr>
        <p:spPr>
          <a:xfrm>
            <a:off x="8906401"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2" name="object 42"/>
          <p:cNvSpPr/>
          <p:nvPr/>
        </p:nvSpPr>
        <p:spPr>
          <a:xfrm>
            <a:off x="8906401"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3" name="object 43"/>
          <p:cNvSpPr/>
          <p:nvPr/>
        </p:nvSpPr>
        <p:spPr>
          <a:xfrm>
            <a:off x="8906401"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4" name="object 44"/>
          <p:cNvSpPr/>
          <p:nvPr/>
        </p:nvSpPr>
        <p:spPr>
          <a:xfrm>
            <a:off x="8906401"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5" name="object 45"/>
          <p:cNvSpPr/>
          <p:nvPr/>
        </p:nvSpPr>
        <p:spPr>
          <a:xfrm>
            <a:off x="8906401"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6" name="object 46"/>
          <p:cNvSpPr/>
          <p:nvPr/>
        </p:nvSpPr>
        <p:spPr>
          <a:xfrm>
            <a:off x="8906401"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7" name="object 47"/>
          <p:cNvSpPr/>
          <p:nvPr/>
        </p:nvSpPr>
        <p:spPr>
          <a:xfrm>
            <a:off x="8906401"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48" name="object 48"/>
          <p:cNvSpPr/>
          <p:nvPr/>
        </p:nvSpPr>
        <p:spPr>
          <a:xfrm>
            <a:off x="8906401"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49" name="object 49"/>
          <p:cNvSpPr/>
          <p:nvPr/>
        </p:nvSpPr>
        <p:spPr>
          <a:xfrm>
            <a:off x="8737313"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0" name="object 50"/>
          <p:cNvSpPr/>
          <p:nvPr/>
        </p:nvSpPr>
        <p:spPr>
          <a:xfrm>
            <a:off x="8737313"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1" name="object 51"/>
          <p:cNvSpPr/>
          <p:nvPr/>
        </p:nvSpPr>
        <p:spPr>
          <a:xfrm>
            <a:off x="8737313"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2" name="object 52"/>
          <p:cNvSpPr/>
          <p:nvPr/>
        </p:nvSpPr>
        <p:spPr>
          <a:xfrm>
            <a:off x="8737313"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3" name="object 53"/>
          <p:cNvSpPr/>
          <p:nvPr/>
        </p:nvSpPr>
        <p:spPr>
          <a:xfrm>
            <a:off x="8737313"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4" name="object 54"/>
          <p:cNvSpPr/>
          <p:nvPr/>
        </p:nvSpPr>
        <p:spPr>
          <a:xfrm>
            <a:off x="8737313"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5" name="object 55"/>
          <p:cNvSpPr/>
          <p:nvPr/>
        </p:nvSpPr>
        <p:spPr>
          <a:xfrm>
            <a:off x="8737313"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6" name="object 56"/>
          <p:cNvSpPr/>
          <p:nvPr/>
        </p:nvSpPr>
        <p:spPr>
          <a:xfrm>
            <a:off x="8737313"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7" name="object 57"/>
          <p:cNvSpPr/>
          <p:nvPr/>
        </p:nvSpPr>
        <p:spPr>
          <a:xfrm>
            <a:off x="8737313"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58" name="object 58"/>
          <p:cNvSpPr/>
          <p:nvPr/>
        </p:nvSpPr>
        <p:spPr>
          <a:xfrm>
            <a:off x="8737313"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59" name="object 59"/>
          <p:cNvSpPr/>
          <p:nvPr/>
        </p:nvSpPr>
        <p:spPr>
          <a:xfrm>
            <a:off x="8819572"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0" name="object 60"/>
          <p:cNvSpPr/>
          <p:nvPr/>
        </p:nvSpPr>
        <p:spPr>
          <a:xfrm>
            <a:off x="8819572"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1" name="object 61"/>
          <p:cNvSpPr/>
          <p:nvPr/>
        </p:nvSpPr>
        <p:spPr>
          <a:xfrm>
            <a:off x="8819572"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2" name="object 62"/>
          <p:cNvSpPr/>
          <p:nvPr/>
        </p:nvSpPr>
        <p:spPr>
          <a:xfrm>
            <a:off x="8819572"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3" name="object 63"/>
          <p:cNvSpPr/>
          <p:nvPr/>
        </p:nvSpPr>
        <p:spPr>
          <a:xfrm>
            <a:off x="8819572"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4" name="object 64"/>
          <p:cNvSpPr/>
          <p:nvPr/>
        </p:nvSpPr>
        <p:spPr>
          <a:xfrm>
            <a:off x="8819572"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5" name="object 65"/>
          <p:cNvSpPr/>
          <p:nvPr/>
        </p:nvSpPr>
        <p:spPr>
          <a:xfrm>
            <a:off x="8819572"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6" name="object 66"/>
          <p:cNvSpPr/>
          <p:nvPr/>
        </p:nvSpPr>
        <p:spPr>
          <a:xfrm>
            <a:off x="8819572"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7" name="object 67"/>
          <p:cNvSpPr/>
          <p:nvPr/>
        </p:nvSpPr>
        <p:spPr>
          <a:xfrm>
            <a:off x="8819572"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68" name="object 68"/>
          <p:cNvSpPr/>
          <p:nvPr/>
        </p:nvSpPr>
        <p:spPr>
          <a:xfrm>
            <a:off x="8819572"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69" name="object 69"/>
          <p:cNvSpPr/>
          <p:nvPr/>
        </p:nvSpPr>
        <p:spPr>
          <a:xfrm>
            <a:off x="8524050" y="2984160"/>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0" name="object 70"/>
          <p:cNvSpPr/>
          <p:nvPr/>
        </p:nvSpPr>
        <p:spPr>
          <a:xfrm>
            <a:off x="8524050" y="2984160"/>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1" name="object 71"/>
          <p:cNvSpPr/>
          <p:nvPr/>
        </p:nvSpPr>
        <p:spPr>
          <a:xfrm>
            <a:off x="8524050" y="3054233"/>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2" name="object 72"/>
          <p:cNvSpPr/>
          <p:nvPr/>
        </p:nvSpPr>
        <p:spPr>
          <a:xfrm>
            <a:off x="8524050" y="3054233"/>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3" name="object 73"/>
          <p:cNvSpPr/>
          <p:nvPr/>
        </p:nvSpPr>
        <p:spPr>
          <a:xfrm>
            <a:off x="8524050" y="3118211"/>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74" name="object 74"/>
          <p:cNvSpPr/>
          <p:nvPr/>
        </p:nvSpPr>
        <p:spPr>
          <a:xfrm>
            <a:off x="8524050" y="3118211"/>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75" name="object 75"/>
          <p:cNvSpPr/>
          <p:nvPr/>
        </p:nvSpPr>
        <p:spPr>
          <a:xfrm>
            <a:off x="8604785"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6" name="object 76"/>
          <p:cNvSpPr/>
          <p:nvPr/>
        </p:nvSpPr>
        <p:spPr>
          <a:xfrm>
            <a:off x="8604785"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7" name="object 77"/>
          <p:cNvSpPr/>
          <p:nvPr/>
        </p:nvSpPr>
        <p:spPr>
          <a:xfrm>
            <a:off x="8604785"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8" name="object 78"/>
          <p:cNvSpPr/>
          <p:nvPr/>
        </p:nvSpPr>
        <p:spPr>
          <a:xfrm>
            <a:off x="8604785"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9" name="object 79"/>
          <p:cNvSpPr/>
          <p:nvPr/>
        </p:nvSpPr>
        <p:spPr>
          <a:xfrm>
            <a:off x="8604785"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0" name="object 80"/>
          <p:cNvSpPr/>
          <p:nvPr/>
        </p:nvSpPr>
        <p:spPr>
          <a:xfrm>
            <a:off x="8604785"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1" name="object 81"/>
          <p:cNvSpPr/>
          <p:nvPr/>
        </p:nvSpPr>
        <p:spPr>
          <a:xfrm>
            <a:off x="8524050" y="3188283"/>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82" name="object 82"/>
          <p:cNvSpPr/>
          <p:nvPr/>
        </p:nvSpPr>
        <p:spPr>
          <a:xfrm>
            <a:off x="8524050" y="3188283"/>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83" name="object 83"/>
          <p:cNvSpPr/>
          <p:nvPr/>
        </p:nvSpPr>
        <p:spPr>
          <a:xfrm>
            <a:off x="8604785" y="3188283"/>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4" name="object 84"/>
          <p:cNvSpPr/>
          <p:nvPr/>
        </p:nvSpPr>
        <p:spPr>
          <a:xfrm>
            <a:off x="8604785" y="3188283"/>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9" name="object 89"/>
          <p:cNvSpPr/>
          <p:nvPr/>
        </p:nvSpPr>
        <p:spPr>
          <a:xfrm>
            <a:off x="10941762" y="2883622"/>
            <a:ext cx="452802" cy="253758"/>
          </a:xfrm>
          <a:prstGeom prst="rect">
            <a:avLst/>
          </a:prstGeom>
          <a:blipFill>
            <a:blip r:embed="rId5" cstate="print"/>
            <a:stretch>
              <a:fillRect/>
            </a:stretch>
          </a:blipFill>
        </p:spPr>
        <p:txBody>
          <a:bodyPr wrap="square" lIns="0" tIns="0" rIns="0" bIns="0" rtlCol="0"/>
          <a:lstStyle/>
          <a:p>
            <a:endParaRPr sz="3264"/>
          </a:p>
        </p:txBody>
      </p:sp>
      <p:sp>
        <p:nvSpPr>
          <p:cNvPr id="103" name="TextBox 102">
            <a:extLst>
              <a:ext uri="{FF2B5EF4-FFF2-40B4-BE49-F238E27FC236}">
                <a16:creationId xmlns:a16="http://schemas.microsoft.com/office/drawing/2014/main" id="{F52E0E46-4B90-41BE-9338-25B2B3F907F4}"/>
              </a:ext>
            </a:extLst>
          </p:cNvPr>
          <p:cNvSpPr txBox="1"/>
          <p:nvPr/>
        </p:nvSpPr>
        <p:spPr>
          <a:xfrm>
            <a:off x="2531623" y="2182111"/>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4" name="TextBox 103">
            <a:extLst>
              <a:ext uri="{FF2B5EF4-FFF2-40B4-BE49-F238E27FC236}">
                <a16:creationId xmlns:a16="http://schemas.microsoft.com/office/drawing/2014/main" id="{96F89CC6-3181-465B-AD2A-1D6F8F4A5156}"/>
              </a:ext>
            </a:extLst>
          </p:cNvPr>
          <p:cNvSpPr txBox="1"/>
          <p:nvPr/>
        </p:nvSpPr>
        <p:spPr>
          <a:xfrm>
            <a:off x="768213" y="2173729"/>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Author</a:t>
            </a:r>
            <a:endParaRPr lang="en-GB" sz="1632" b="1" dirty="0">
              <a:gradFill>
                <a:gsLst>
                  <a:gs pos="2917">
                    <a:schemeClr val="tx1"/>
                  </a:gs>
                  <a:gs pos="30000">
                    <a:schemeClr val="tx1"/>
                  </a:gs>
                </a:gsLst>
                <a:lin ang="5400000" scaled="0"/>
              </a:gradFill>
            </a:endParaRPr>
          </a:p>
        </p:txBody>
      </p:sp>
      <p:sp>
        <p:nvSpPr>
          <p:cNvPr id="105" name="TextBox 104">
            <a:extLst>
              <a:ext uri="{FF2B5EF4-FFF2-40B4-BE49-F238E27FC236}">
                <a16:creationId xmlns:a16="http://schemas.microsoft.com/office/drawing/2014/main" id="{0A9E8215-1160-4FFB-B393-DE84CE484C9E}"/>
              </a:ext>
            </a:extLst>
          </p:cNvPr>
          <p:cNvSpPr txBox="1"/>
          <p:nvPr/>
        </p:nvSpPr>
        <p:spPr>
          <a:xfrm>
            <a:off x="4932210" y="2147069"/>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Large scale deployments</a:t>
            </a:r>
          </a:p>
        </p:txBody>
      </p:sp>
      <p:sp>
        <p:nvSpPr>
          <p:cNvPr id="106" name="TextBox 105">
            <a:extLst>
              <a:ext uri="{FF2B5EF4-FFF2-40B4-BE49-F238E27FC236}">
                <a16:creationId xmlns:a16="http://schemas.microsoft.com/office/drawing/2014/main" id="{79399280-5C29-4DB4-B248-95F135BFB02A}"/>
              </a:ext>
            </a:extLst>
          </p:cNvPr>
          <p:cNvSpPr txBox="1"/>
          <p:nvPr/>
        </p:nvSpPr>
        <p:spPr>
          <a:xfrm>
            <a:off x="7690626" y="2143403"/>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7" name="TextBox 106">
            <a:extLst>
              <a:ext uri="{FF2B5EF4-FFF2-40B4-BE49-F238E27FC236}">
                <a16:creationId xmlns:a16="http://schemas.microsoft.com/office/drawing/2014/main" id="{7F61D3F7-7B4E-48F4-A224-977094403832}"/>
              </a:ext>
            </a:extLst>
          </p:cNvPr>
          <p:cNvSpPr txBox="1"/>
          <p:nvPr/>
        </p:nvSpPr>
        <p:spPr>
          <a:xfrm>
            <a:off x="10621519" y="2125885"/>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App dev</a:t>
            </a:r>
            <a:endParaRPr lang="en-GB" sz="1632" b="1" dirty="0">
              <a:gradFill>
                <a:gsLst>
                  <a:gs pos="2917">
                    <a:schemeClr val="tx1"/>
                  </a:gs>
                  <a:gs pos="30000">
                    <a:schemeClr val="tx1"/>
                  </a:gs>
                </a:gsLst>
                <a:lin ang="5400000" scaled="0"/>
              </a:gradFill>
            </a:endParaRPr>
          </a:p>
        </p:txBody>
      </p:sp>
      <p:sp>
        <p:nvSpPr>
          <p:cNvPr id="108" name="TextBox 107">
            <a:extLst>
              <a:ext uri="{FF2B5EF4-FFF2-40B4-BE49-F238E27FC236}">
                <a16:creationId xmlns:a16="http://schemas.microsoft.com/office/drawing/2014/main" id="{0DCF5EDD-7D2C-4EE0-B894-CBBC72C54A93}"/>
              </a:ext>
            </a:extLst>
          </p:cNvPr>
          <p:cNvSpPr txBox="1"/>
          <p:nvPr/>
        </p:nvSpPr>
        <p:spPr>
          <a:xfrm>
            <a:off x="769950" y="3394575"/>
            <a:ext cx="1043076" cy="725641"/>
          </a:xfrm>
          <a:prstGeom prst="rect">
            <a:avLst/>
          </a:prstGeom>
          <a:noFill/>
        </p:spPr>
        <p:txBody>
          <a:bodyPr wrap="non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Desktop</a:t>
            </a:r>
          </a:p>
        </p:txBody>
      </p:sp>
      <p:sp>
        <p:nvSpPr>
          <p:cNvPr id="110" name="TextBox 109">
            <a:extLst>
              <a:ext uri="{FF2B5EF4-FFF2-40B4-BE49-F238E27FC236}">
                <a16:creationId xmlns:a16="http://schemas.microsoft.com/office/drawing/2014/main" id="{AC768089-15F8-446F-AA57-F0576DA88C14}"/>
              </a:ext>
            </a:extLst>
          </p:cNvPr>
          <p:cNvSpPr txBox="1"/>
          <p:nvPr/>
        </p:nvSpPr>
        <p:spPr>
          <a:xfrm>
            <a:off x="3205645" y="3402822"/>
            <a:ext cx="1030127" cy="717360"/>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Service</a:t>
            </a:r>
          </a:p>
        </p:txBody>
      </p:sp>
      <p:sp>
        <p:nvSpPr>
          <p:cNvPr id="111" name="TextBox 110">
            <a:extLst>
              <a:ext uri="{FF2B5EF4-FFF2-40B4-BE49-F238E27FC236}">
                <a16:creationId xmlns:a16="http://schemas.microsoft.com/office/drawing/2014/main" id="{6D91E866-358B-4045-BCED-B88F3D34522B}"/>
              </a:ext>
            </a:extLst>
          </p:cNvPr>
          <p:cNvSpPr txBox="1"/>
          <p:nvPr/>
        </p:nvSpPr>
        <p:spPr>
          <a:xfrm>
            <a:off x="5541017" y="3425239"/>
            <a:ext cx="1134474"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Premium</a:t>
            </a:r>
          </a:p>
        </p:txBody>
      </p:sp>
      <p:sp>
        <p:nvSpPr>
          <p:cNvPr id="112" name="TextBox 111">
            <a:extLst>
              <a:ext uri="{FF2B5EF4-FFF2-40B4-BE49-F238E27FC236}">
                <a16:creationId xmlns:a16="http://schemas.microsoft.com/office/drawing/2014/main" id="{9F5CDAA3-ED32-41AD-B714-6C7F63068810}"/>
              </a:ext>
            </a:extLst>
          </p:cNvPr>
          <p:cNvSpPr txBox="1"/>
          <p:nvPr/>
        </p:nvSpPr>
        <p:spPr>
          <a:xfrm>
            <a:off x="8070951" y="3452214"/>
            <a:ext cx="1497242"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Report Server</a:t>
            </a:r>
          </a:p>
        </p:txBody>
      </p:sp>
      <p:sp>
        <p:nvSpPr>
          <p:cNvPr id="113" name="TextBox 112">
            <a:extLst>
              <a:ext uri="{FF2B5EF4-FFF2-40B4-BE49-F238E27FC236}">
                <a16:creationId xmlns:a16="http://schemas.microsoft.com/office/drawing/2014/main" id="{9E4C0961-4AC6-40AA-B42D-BC3429E6EF8A}"/>
              </a:ext>
            </a:extLst>
          </p:cNvPr>
          <p:cNvSpPr txBox="1"/>
          <p:nvPr/>
        </p:nvSpPr>
        <p:spPr>
          <a:xfrm>
            <a:off x="10585002" y="3456192"/>
            <a:ext cx="1223438"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Embedded</a:t>
            </a:r>
          </a:p>
        </p:txBody>
      </p:sp>
      <p:sp>
        <p:nvSpPr>
          <p:cNvPr id="114" name="TextBox 113">
            <a:extLst>
              <a:ext uri="{FF2B5EF4-FFF2-40B4-BE49-F238E27FC236}">
                <a16:creationId xmlns:a16="http://schemas.microsoft.com/office/drawing/2014/main" id="{C65A95F9-6307-4F48-A1C7-F3A353EEB664}"/>
              </a:ext>
            </a:extLst>
          </p:cNvPr>
          <p:cNvSpPr txBox="1"/>
          <p:nvPr/>
        </p:nvSpPr>
        <p:spPr>
          <a:xfrm>
            <a:off x="234308" y="4294803"/>
            <a:ext cx="2099627" cy="98487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Free data analysis</a:t>
            </a:r>
          </a:p>
          <a:p>
            <a:pPr algn="ctr">
              <a:lnSpc>
                <a:spcPct val="90000"/>
              </a:lnSpc>
              <a:spcAft>
                <a:spcPts val="612"/>
              </a:spcAft>
            </a:pPr>
            <a:r>
              <a:rPr lang="en-GB" sz="1428" dirty="0">
                <a:gradFill>
                  <a:gsLst>
                    <a:gs pos="2917">
                      <a:schemeClr val="tx1"/>
                    </a:gs>
                    <a:gs pos="30000">
                      <a:schemeClr val="tx1"/>
                    </a:gs>
                  </a:gsLst>
                  <a:lin ang="5400000" scaled="0"/>
                </a:gradFill>
              </a:rPr>
              <a:t>And report authoring tool</a:t>
            </a:r>
          </a:p>
        </p:txBody>
      </p:sp>
      <p:sp>
        <p:nvSpPr>
          <p:cNvPr id="115" name="TextBox 114">
            <a:extLst>
              <a:ext uri="{FF2B5EF4-FFF2-40B4-BE49-F238E27FC236}">
                <a16:creationId xmlns:a16="http://schemas.microsoft.com/office/drawing/2014/main" id="{79D0D24B-2293-4408-BD7A-7295FD69EBEB}"/>
              </a:ext>
            </a:extLst>
          </p:cNvPr>
          <p:cNvSpPr txBox="1"/>
          <p:nvPr/>
        </p:nvSpPr>
        <p:spPr>
          <a:xfrm>
            <a:off x="2728083" y="4357327"/>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Cloud-based modern business analytics solution</a:t>
            </a:r>
          </a:p>
        </p:txBody>
      </p:sp>
      <p:sp>
        <p:nvSpPr>
          <p:cNvPr id="116" name="TextBox 115">
            <a:extLst>
              <a:ext uri="{FF2B5EF4-FFF2-40B4-BE49-F238E27FC236}">
                <a16:creationId xmlns:a16="http://schemas.microsoft.com/office/drawing/2014/main" id="{BA92F3D9-257A-4155-9F28-DC65D1D960F3}"/>
              </a:ext>
            </a:extLst>
          </p:cNvPr>
          <p:cNvSpPr txBox="1"/>
          <p:nvPr/>
        </p:nvSpPr>
        <p:spPr>
          <a:xfrm>
            <a:off x="5143098" y="4396298"/>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Dedicated capacity for increased Governance</a:t>
            </a:r>
          </a:p>
        </p:txBody>
      </p:sp>
      <p:sp>
        <p:nvSpPr>
          <p:cNvPr id="117" name="TextBox 116">
            <a:extLst>
              <a:ext uri="{FF2B5EF4-FFF2-40B4-BE49-F238E27FC236}">
                <a16:creationId xmlns:a16="http://schemas.microsoft.com/office/drawing/2014/main" id="{454A1AA3-A2E3-4BE9-B372-97D5F58D4800}"/>
              </a:ext>
            </a:extLst>
          </p:cNvPr>
          <p:cNvSpPr txBox="1"/>
          <p:nvPr/>
        </p:nvSpPr>
        <p:spPr>
          <a:xfrm>
            <a:off x="7800225" y="4445562"/>
            <a:ext cx="2099627" cy="70471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On-premises report server</a:t>
            </a:r>
          </a:p>
        </p:txBody>
      </p:sp>
      <p:sp>
        <p:nvSpPr>
          <p:cNvPr id="118" name="TextBox 117">
            <a:extLst>
              <a:ext uri="{FF2B5EF4-FFF2-40B4-BE49-F238E27FC236}">
                <a16:creationId xmlns:a16="http://schemas.microsoft.com/office/drawing/2014/main" id="{F7BE41DA-6B18-4FE6-8A01-54B62D63E3F1}"/>
              </a:ext>
            </a:extLst>
          </p:cNvPr>
          <p:cNvSpPr txBox="1"/>
          <p:nvPr/>
        </p:nvSpPr>
        <p:spPr>
          <a:xfrm>
            <a:off x="10102540" y="4334040"/>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Visual analytics embedded in your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pic>
        <p:nvPicPr>
          <p:cNvPr id="4" name="Picture 3" descr="A picture showing the software, services, apps, and connectors that make up Power BI.">
            <a:extLst>
              <a:ext uri="{FF2B5EF4-FFF2-40B4-BE49-F238E27FC236}">
                <a16:creationId xmlns:a16="http://schemas.microsoft.com/office/drawing/2014/main" id="{93ABD724-B967-45D7-A06D-39D407578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6" y="2548685"/>
            <a:ext cx="11248081" cy="4108186"/>
          </a:xfrm>
          <a:prstGeom prst="rect">
            <a:avLst/>
          </a:prstGeom>
        </p:spPr>
      </p:pic>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65138" y="1960860"/>
            <a:ext cx="9572625" cy="307777"/>
          </a:xfrm>
        </p:spPr>
        <p:txBody>
          <a:bodyPr/>
          <a:lstStyle/>
          <a:p>
            <a:pPr marL="0" indent="0">
              <a:buNone/>
            </a:pPr>
            <a:r>
              <a:rPr lang="en-US" sz="2400" dirty="0"/>
              <a:t>Power BI: A collection of software, services, apps, and connectors.</a:t>
            </a:r>
          </a:p>
        </p:txBody>
      </p:sp>
    </p:spTree>
    <p:extLst>
      <p:ext uri="{BB962C8B-B14F-4D97-AF65-F5344CB8AC3E}">
        <p14:creationId xmlns:p14="http://schemas.microsoft.com/office/powerpoint/2010/main" val="279879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pic>
        <p:nvPicPr>
          <p:cNvPr id="3" name="Picture 2" descr="An image showing the different ways to use Power BI, including on a phone, tablet, or web page.">
            <a:extLst>
              <a:ext uri="{FF2B5EF4-FFF2-40B4-BE49-F238E27FC236}">
                <a16:creationId xmlns:a16="http://schemas.microsoft.com/office/drawing/2014/main" id="{E6F07BAD-3131-4B96-A022-9E8FA534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792" y="1143699"/>
            <a:ext cx="8275838" cy="5435258"/>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2644" y="2269184"/>
            <a:ext cx="2331525" cy="33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2647" y="1666"/>
            <a:ext cx="7943907" cy="932339"/>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239">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2518" y="151072"/>
            <a:ext cx="4814495" cy="653258"/>
          </a:xfrm>
          <a:prstGeom prst="rect">
            <a:avLst/>
          </a:prstGeom>
        </p:spPr>
        <p:txBody>
          <a:bodyPr vert="horz" wrap="square" lIns="0" tIns="12949" rIns="0" bIns="0" rtlCol="0" anchor="ctr">
            <a:spAutoFit/>
          </a:bodyPr>
          <a:lstStyle/>
          <a:p>
            <a:pPr marL="12949">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2409" y="958136"/>
            <a:ext cx="6821898" cy="476284"/>
          </a:xfrm>
          <a:prstGeom prst="rect">
            <a:avLst/>
          </a:prstGeom>
        </p:spPr>
        <p:txBody>
          <a:bodyPr wrap="square">
            <a:spAutoFit/>
          </a:bodyPr>
          <a:lstStyle/>
          <a:p>
            <a:pPr defTabSz="932239">
              <a:lnSpc>
                <a:spcPts val="3264"/>
              </a:lnSpc>
              <a:defRPr/>
            </a:pPr>
            <a:r>
              <a:rPr lang="en-US" sz="217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3"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9409" y="2645780"/>
            <a:ext cx="5503236" cy="2752745"/>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18+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a:buFont typeface="Wingdings" panose="05000000000000000000" pitchFamily="2" charset="2"/>
              <a:buChar char="ü"/>
            </a:pPr>
            <a:r>
              <a:rPr lang="en-US" sz="2040" dirty="0">
                <a:solidFill>
                  <a:schemeClr val="tx1">
                    <a:lumMod val="65000"/>
                    <a:lumOff val="35000"/>
                  </a:schemeClr>
                </a:solidFill>
              </a:rPr>
              <a:t>SharePoint-er Since 2005!</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73" y="1163999"/>
            <a:ext cx="1792816" cy="1792816"/>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5"/>
          <a:stretch>
            <a:fillRect/>
          </a:stretch>
        </p:blipFill>
        <p:spPr>
          <a:xfrm>
            <a:off x="1122115" y="5303168"/>
            <a:ext cx="1684312" cy="168758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6"/>
          <a:stretch>
            <a:fillRect/>
          </a:stretch>
        </p:blipFill>
        <p:spPr>
          <a:xfrm>
            <a:off x="2364278" y="5293620"/>
            <a:ext cx="1660953" cy="165676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7"/>
          <a:stretch>
            <a:fillRect/>
          </a:stretch>
        </p:blipFill>
        <p:spPr>
          <a:xfrm>
            <a:off x="3603358" y="5283980"/>
            <a:ext cx="1738131" cy="1683940"/>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8"/>
          <a:stretch>
            <a:fillRect/>
          </a:stretch>
        </p:blipFill>
        <p:spPr>
          <a:xfrm>
            <a:off x="4919394" y="5260181"/>
            <a:ext cx="1769620" cy="1707739"/>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9"/>
          <a:stretch>
            <a:fillRect/>
          </a:stretch>
        </p:blipFill>
        <p:spPr>
          <a:xfrm>
            <a:off x="151392" y="5311905"/>
            <a:ext cx="1635308" cy="1638482"/>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10"/>
          <a:stretch>
            <a:fillRect/>
          </a:stretch>
        </p:blipFill>
        <p:spPr>
          <a:xfrm>
            <a:off x="312516" y="1522674"/>
            <a:ext cx="1880719" cy="76645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64278" y="1519554"/>
            <a:ext cx="766453" cy="76645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1332" y="1997252"/>
            <a:ext cx="1767560" cy="271933"/>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104" y="5314456"/>
            <a:ext cx="316108" cy="300284"/>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129" y="5382909"/>
            <a:ext cx="180968" cy="17904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3"/>
          <a:stretch>
            <a:fillRect/>
          </a:stretch>
        </p:blipFill>
        <p:spPr>
          <a:xfrm>
            <a:off x="8219608" y="4805786"/>
            <a:ext cx="316108" cy="323453"/>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084" y="4799098"/>
            <a:ext cx="2807920" cy="350230"/>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14">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5"/>
          <a:stretch>
            <a:fillRect/>
          </a:stretch>
        </p:blipFill>
        <p:spPr>
          <a:xfrm>
            <a:off x="8209535" y="4418132"/>
            <a:ext cx="320851" cy="23786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3825" y="4380937"/>
            <a:ext cx="2670536" cy="350230"/>
          </a:xfrm>
          <a:prstGeom prst="rect">
            <a:avLst/>
          </a:prstGeom>
        </p:spPr>
        <p:txBody>
          <a:bodyPr wrap="square">
            <a:spAutoFit/>
          </a:bodyPr>
          <a:lstStyle/>
          <a:p>
            <a:pPr defTabSz="932239">
              <a:defRPr/>
            </a:pPr>
            <a:r>
              <a:rPr lang="en-US" sz="1632" dirty="0">
                <a:solidFill>
                  <a:prstClr val="black"/>
                </a:solidFill>
                <a:latin typeface="Proxima Nova" panose="02000506030000020004"/>
                <a:hlinkClick r:id="rId16">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5111" y="5762610"/>
            <a:ext cx="306573" cy="3041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4940" y="5709549"/>
            <a:ext cx="2863978" cy="350330"/>
          </a:xfrm>
          <a:prstGeom prst="rect">
            <a:avLst/>
          </a:prstGeom>
        </p:spPr>
        <p:txBody>
          <a:bodyPr wrap="none">
            <a:spAutoFit/>
          </a:bodyPr>
          <a:lstStyle/>
          <a:p>
            <a:pPr defTabSz="932239">
              <a:defRPr/>
            </a:pPr>
            <a:r>
              <a:rPr lang="en-GB" sz="1632" dirty="0">
                <a:solidFill>
                  <a:prstClr val="black"/>
                </a:solidFill>
                <a:latin typeface="Calibri" panose="020F0502020204030204"/>
                <a:hlinkClick r:id="rId18">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45109" y="6226300"/>
            <a:ext cx="330203" cy="28164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351" y="6226299"/>
            <a:ext cx="3766270" cy="343492"/>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20">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403" y="5248867"/>
            <a:ext cx="3320832" cy="350230"/>
          </a:xfrm>
          <a:prstGeom prst="rect">
            <a:avLst/>
          </a:prstGeom>
        </p:spPr>
        <p:txBody>
          <a:bodyPr wrap="square">
            <a:spAutoFit/>
          </a:bodyPr>
          <a:lstStyle/>
          <a:p>
            <a:pPr defTabSz="932239">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5224" y="6695986"/>
            <a:ext cx="1767560" cy="27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F7D3-7FED-4E0A-A047-141C950637B3}"/>
              </a:ext>
            </a:extLst>
          </p:cNvPr>
          <p:cNvSpPr>
            <a:spLocks noGrp="1"/>
          </p:cNvSpPr>
          <p:nvPr>
            <p:ph type="title"/>
          </p:nvPr>
        </p:nvSpPr>
        <p:spPr/>
        <p:txBody>
          <a:bodyPr/>
          <a:lstStyle/>
          <a:p>
            <a:r>
              <a:rPr lang="en-US" dirty="0"/>
              <a:t>About this Course: Course Outline</a:t>
            </a:r>
          </a:p>
        </p:txBody>
      </p:sp>
      <p:sp>
        <p:nvSpPr>
          <p:cNvPr id="3" name="Text Placeholder 2">
            <a:extLst>
              <a:ext uri="{FF2B5EF4-FFF2-40B4-BE49-F238E27FC236}">
                <a16:creationId xmlns:a16="http://schemas.microsoft.com/office/drawing/2014/main" id="{49515B7F-A5FD-41E0-B671-FE08FD3A7E56}"/>
              </a:ext>
            </a:extLst>
          </p:cNvPr>
          <p:cNvSpPr>
            <a:spLocks noGrp="1"/>
          </p:cNvSpPr>
          <p:nvPr>
            <p:ph type="body" sz="quarter" idx="10"/>
          </p:nvPr>
        </p:nvSpPr>
        <p:spPr>
          <a:xfrm>
            <a:off x="511705" y="1313160"/>
            <a:ext cx="9572625" cy="4780796"/>
          </a:xfrm>
        </p:spPr>
        <p:txBody>
          <a:bodyPr/>
          <a:lstStyle/>
          <a:p>
            <a:pPr marL="349724" indent="-349724">
              <a:lnSpc>
                <a:spcPct val="100000"/>
              </a:lnSpc>
              <a:spcBef>
                <a:spcPts val="400"/>
              </a:spcBef>
              <a:spcAft>
                <a:spcPts val="400"/>
              </a:spcAft>
              <a:buFont typeface="Arial" panose="020B0604020202020204" pitchFamily="34" charset="0"/>
              <a:buChar char="•"/>
            </a:pPr>
            <a:r>
              <a:rPr lang="en-US" sz="1600" dirty="0"/>
              <a:t>M01: Get Started with Microsoft Data Analytics</a:t>
            </a:r>
          </a:p>
          <a:p>
            <a:pPr marL="349724" indent="-349724">
              <a:lnSpc>
                <a:spcPct val="100000"/>
              </a:lnSpc>
              <a:spcBef>
                <a:spcPts val="400"/>
              </a:spcBef>
              <a:spcAft>
                <a:spcPts val="400"/>
              </a:spcAft>
              <a:buFont typeface="Arial" panose="020B0604020202020204" pitchFamily="34" charset="0"/>
              <a:buChar char="•"/>
            </a:pPr>
            <a:r>
              <a:rPr lang="en-US" sz="1600" dirty="0"/>
              <a:t>M02: Prepare Data in Power BI</a:t>
            </a:r>
          </a:p>
          <a:p>
            <a:pPr marL="349724" indent="-349724">
              <a:lnSpc>
                <a:spcPct val="100000"/>
              </a:lnSpc>
              <a:spcBef>
                <a:spcPts val="400"/>
              </a:spcBef>
              <a:spcAft>
                <a:spcPts val="400"/>
              </a:spcAft>
              <a:buFont typeface="Arial" panose="020B0604020202020204" pitchFamily="34" charset="0"/>
              <a:buChar char="•"/>
            </a:pPr>
            <a:r>
              <a:rPr lang="en-US" sz="1600" dirty="0"/>
              <a:t>M03: Cleaning, Transforming, and Loading Data</a:t>
            </a:r>
          </a:p>
          <a:p>
            <a:pPr marL="349724" indent="-349724">
              <a:lnSpc>
                <a:spcPct val="100000"/>
              </a:lnSpc>
              <a:spcBef>
                <a:spcPts val="400"/>
              </a:spcBef>
              <a:spcAft>
                <a:spcPts val="400"/>
              </a:spcAft>
              <a:buFont typeface="Arial" panose="020B0604020202020204" pitchFamily="34" charset="0"/>
              <a:buChar char="•"/>
            </a:pPr>
            <a:r>
              <a:rPr lang="en-US" sz="1600" dirty="0"/>
              <a:t>M04: Designing a Data Model in Power BI</a:t>
            </a:r>
          </a:p>
          <a:p>
            <a:pPr marL="349724" indent="-349724">
              <a:lnSpc>
                <a:spcPct val="100000"/>
              </a:lnSpc>
              <a:spcBef>
                <a:spcPts val="400"/>
              </a:spcBef>
              <a:spcAft>
                <a:spcPts val="400"/>
              </a:spcAft>
              <a:buFont typeface="Arial" panose="020B0604020202020204" pitchFamily="34" charset="0"/>
              <a:buChar char="•"/>
            </a:pPr>
            <a:r>
              <a:rPr lang="en-US" sz="1600" dirty="0"/>
              <a:t>M05: Create Model Calculations using DAX in Power BI</a:t>
            </a:r>
          </a:p>
          <a:p>
            <a:pPr marL="349724" indent="-349724">
              <a:lnSpc>
                <a:spcPct val="100000"/>
              </a:lnSpc>
              <a:spcBef>
                <a:spcPts val="400"/>
              </a:spcBef>
              <a:spcAft>
                <a:spcPts val="400"/>
              </a:spcAft>
              <a:buFont typeface="Arial" panose="020B0604020202020204" pitchFamily="34" charset="0"/>
              <a:buChar char="•"/>
            </a:pPr>
            <a:r>
              <a:rPr lang="en-US" sz="1600" dirty="0"/>
              <a:t>M06: Optimize Model Performance</a:t>
            </a:r>
          </a:p>
          <a:p>
            <a:pPr marL="349724" indent="-349724">
              <a:lnSpc>
                <a:spcPct val="100000"/>
              </a:lnSpc>
              <a:spcBef>
                <a:spcPts val="400"/>
              </a:spcBef>
              <a:spcAft>
                <a:spcPts val="400"/>
              </a:spcAft>
              <a:buFont typeface="Arial" panose="020B0604020202020204" pitchFamily="34" charset="0"/>
              <a:buChar char="•"/>
            </a:pPr>
            <a:r>
              <a:rPr lang="en-US" sz="1600" dirty="0"/>
              <a:t>M07: Create Reports</a:t>
            </a:r>
          </a:p>
          <a:p>
            <a:pPr marL="349724" indent="-349724">
              <a:lnSpc>
                <a:spcPct val="100000"/>
              </a:lnSpc>
              <a:spcBef>
                <a:spcPts val="400"/>
              </a:spcBef>
              <a:spcAft>
                <a:spcPts val="400"/>
              </a:spcAft>
              <a:buFont typeface="Arial" panose="020B0604020202020204" pitchFamily="34" charset="0"/>
              <a:buChar char="•"/>
            </a:pPr>
            <a:r>
              <a:rPr lang="en-US" sz="1600" dirty="0"/>
              <a:t>M08: Create Dashboards</a:t>
            </a:r>
          </a:p>
          <a:p>
            <a:pPr marL="349724" indent="-349724">
              <a:lnSpc>
                <a:spcPct val="100000"/>
              </a:lnSpc>
              <a:spcBef>
                <a:spcPts val="400"/>
              </a:spcBef>
              <a:spcAft>
                <a:spcPts val="400"/>
              </a:spcAft>
              <a:buFont typeface="Arial" panose="020B0604020202020204" pitchFamily="34" charset="0"/>
              <a:buChar char="•"/>
            </a:pPr>
            <a:r>
              <a:rPr lang="en-US" sz="1600" dirty="0"/>
              <a:t>M09: Create Paginated Reports</a:t>
            </a:r>
          </a:p>
          <a:p>
            <a:pPr marL="349724" indent="-349724">
              <a:lnSpc>
                <a:spcPct val="100000"/>
              </a:lnSpc>
              <a:spcBef>
                <a:spcPts val="400"/>
              </a:spcBef>
              <a:spcAft>
                <a:spcPts val="400"/>
              </a:spcAft>
              <a:buFont typeface="Arial" panose="020B0604020202020204" pitchFamily="34" charset="0"/>
              <a:buChar char="•"/>
            </a:pPr>
            <a:r>
              <a:rPr lang="en-US" sz="1600" dirty="0"/>
              <a:t>M10: Perform Advanced Analytics</a:t>
            </a:r>
          </a:p>
          <a:p>
            <a:pPr marL="349724" indent="-349724">
              <a:lnSpc>
                <a:spcPct val="100000"/>
              </a:lnSpc>
              <a:spcBef>
                <a:spcPts val="400"/>
              </a:spcBef>
              <a:spcAft>
                <a:spcPts val="400"/>
              </a:spcAft>
              <a:buFont typeface="Arial" panose="020B0604020202020204" pitchFamily="34" charset="0"/>
              <a:buChar char="•"/>
            </a:pPr>
            <a:r>
              <a:rPr lang="en-US" sz="1600" dirty="0"/>
              <a:t>M11: Create and Manage Workspaces</a:t>
            </a:r>
          </a:p>
          <a:p>
            <a:pPr marL="349724" indent="-349724">
              <a:lnSpc>
                <a:spcPct val="100000"/>
              </a:lnSpc>
              <a:spcBef>
                <a:spcPts val="400"/>
              </a:spcBef>
              <a:spcAft>
                <a:spcPts val="400"/>
              </a:spcAft>
              <a:buFont typeface="Arial" panose="020B0604020202020204" pitchFamily="34" charset="0"/>
              <a:buChar char="•"/>
            </a:pPr>
            <a:r>
              <a:rPr lang="en-US" sz="1600" dirty="0"/>
              <a:t>M12: Manage Datasets in Power BI</a:t>
            </a:r>
          </a:p>
          <a:p>
            <a:pPr marL="349724" indent="-349724">
              <a:lnSpc>
                <a:spcPct val="100000"/>
              </a:lnSpc>
              <a:spcBef>
                <a:spcPts val="400"/>
              </a:spcBef>
              <a:spcAft>
                <a:spcPts val="400"/>
              </a:spcAft>
              <a:buFont typeface="Arial" panose="020B0604020202020204" pitchFamily="34" charset="0"/>
              <a:buChar char="•"/>
            </a:pPr>
            <a:r>
              <a:rPr lang="en-US" sz="1600" dirty="0"/>
              <a:t>M13: Row-level Security</a:t>
            </a:r>
          </a:p>
          <a:p>
            <a:pPr marL="349724" indent="-349724">
              <a:lnSpc>
                <a:spcPct val="100000"/>
              </a:lnSpc>
              <a:spcBef>
                <a:spcPts val="400"/>
              </a:spcBef>
              <a:spcAft>
                <a:spcPts val="400"/>
              </a:spcAft>
              <a:buFont typeface="Arial" panose="020B0604020202020204" pitchFamily="34" charset="0"/>
              <a:buChar char="•"/>
            </a:pPr>
            <a:r>
              <a:rPr lang="en-US" sz="1600" dirty="0"/>
              <a:t>Module 14 and 15 Power BI integration with Jupyter Notebook</a:t>
            </a:r>
          </a:p>
        </p:txBody>
      </p:sp>
    </p:spTree>
    <p:extLst>
      <p:ext uri="{BB962C8B-B14F-4D97-AF65-F5344CB8AC3E}">
        <p14:creationId xmlns:p14="http://schemas.microsoft.com/office/powerpoint/2010/main" val="331417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Getting Started with Power BI</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Data Analytics 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960860"/>
            <a:ext cx="9572625" cy="307777"/>
          </a:xfrm>
        </p:spPr>
        <p:txBody>
          <a:bodyPr/>
          <a:lstStyle/>
          <a:p>
            <a:pPr marL="0" indent="0">
              <a:buNone/>
            </a:pPr>
            <a:r>
              <a:rPr lang="en-US" sz="2400" dirty="0"/>
              <a:t>Data and information is the most strategic business asset. </a:t>
            </a:r>
          </a:p>
        </p:txBody>
      </p:sp>
      <p:pic>
        <p:nvPicPr>
          <p:cNvPr id="4" name="Picture 3" descr="A picture showing data ingestion from many different data sources to populate a Power BI report.">
            <a:extLst>
              <a:ext uri="{FF2B5EF4-FFF2-40B4-BE49-F238E27FC236}">
                <a16:creationId xmlns:a16="http://schemas.microsoft.com/office/drawing/2014/main" id="{36E3A1EA-B731-4EFC-B76D-BE33DCA9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2" y="2377195"/>
            <a:ext cx="11780578" cy="3211853"/>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1B77A72-4A60-42FF-8096-7DFFBFD188B2}">
  <ds:schemaRefs>
    <ds:schemaRef ds:uri="http://schemas.microsoft.com/sharepoint/v3/contenttype/forms"/>
  </ds:schemaRefs>
</ds:datastoreItem>
</file>

<file path=customXml/itemProps2.xml><?xml version="1.0" encoding="utf-8"?>
<ds:datastoreItem xmlns:ds="http://schemas.openxmlformats.org/officeDocument/2006/customXml" ds:itemID="{04A64981-AE5D-45F1-BAAD-1B2AC38CE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BF1F7A-2C13-496B-B6EA-89C0E8A6F22A}">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3016</Words>
  <Application>Microsoft Office PowerPoint</Application>
  <PresentationFormat>Custom</PresentationFormat>
  <Paragraphs>200</Paragraphs>
  <Slides>18</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-apple-system</vt:lpstr>
      <vt:lpstr>Arial</vt:lpstr>
      <vt:lpstr>Calibri</vt:lpstr>
      <vt:lpstr>Consolas</vt:lpstr>
      <vt:lpstr>Proxima Nova</vt:lpstr>
      <vt:lpstr>Segoe UI</vt:lpstr>
      <vt:lpstr>Segoe UI Light</vt:lpstr>
      <vt:lpstr>Segoe UI Semibold</vt:lpstr>
      <vt:lpstr>Wingdings</vt:lpstr>
      <vt:lpstr>Azure 1</vt:lpstr>
      <vt:lpstr>Azure 2</vt:lpstr>
      <vt:lpstr>Dynamics 365</vt:lpstr>
      <vt:lpstr>Office 365 PPT Template - 2017</vt:lpstr>
      <vt:lpstr>Power BI</vt:lpstr>
      <vt:lpstr>Jenkins NS</vt:lpstr>
      <vt:lpstr>About this Course: Course Outline</vt:lpstr>
      <vt:lpstr>Module 1: Getting Started with Microsoft Data Analytics</vt:lpstr>
      <vt:lpstr>Learning Objectives</vt:lpstr>
      <vt:lpstr>Lesson 1:  Data Analytics and Microsoft</vt:lpstr>
      <vt:lpstr>Introduction</vt:lpstr>
      <vt:lpstr>Overview of Data Analysis</vt:lpstr>
      <vt:lpstr>Roles in Data</vt:lpstr>
      <vt:lpstr>Tasks of a Data Analyst</vt:lpstr>
      <vt:lpstr>PBI Architecture</vt:lpstr>
      <vt:lpstr>PowerPoint Presentation</vt:lpstr>
      <vt:lpstr>Lesson 2: Getting Started with Power BI</vt:lpstr>
      <vt:lpstr>Introduction to Power BI</vt:lpstr>
      <vt:lpstr>Use Power BI</vt:lpstr>
      <vt:lpstr>Building Blocks of Power BI</vt:lpstr>
      <vt:lpstr>Touring and Using Power BI</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2021-02-08T22:36:36Z</dcterms:created>
  <dcterms:modified xsi:type="dcterms:W3CDTF">2022-01-18T08:35:41Z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